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8" r:id="rId6"/>
    <p:sldId id="259" r:id="rId7"/>
    <p:sldId id="260" r:id="rId8"/>
    <p:sldId id="263" r:id="rId9"/>
    <p:sldId id="257"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44" autoAdjust="0"/>
    <p:restoredTop sz="76548" autoAdjust="0"/>
  </p:normalViewPr>
  <p:slideViewPr>
    <p:cSldViewPr>
      <p:cViewPr varScale="1">
        <p:scale>
          <a:sx n="69" d="100"/>
          <a:sy n="69" d="100"/>
        </p:scale>
        <p:origin x="879" y="3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28922-FFD6-4ADA-91EF-8863A0951B54}" type="datetimeFigureOut">
              <a:rPr lang="en-US" smtClean="0"/>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6FEB1-D5B5-4EB9-83A2-B3631510D06D}" type="slidenum">
              <a:rPr lang="en-US" smtClean="0"/>
              <a:t>‹#›</a:t>
            </a:fld>
            <a:endParaRPr lang="en-US"/>
          </a:p>
        </p:txBody>
      </p:sp>
    </p:spTree>
    <p:extLst>
      <p:ext uri="{BB962C8B-B14F-4D97-AF65-F5344CB8AC3E}">
        <p14:creationId xmlns:p14="http://schemas.microsoft.com/office/powerpoint/2010/main" val="19389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2341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839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07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77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660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038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445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92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21499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72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00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86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400" rtl="0" eaLnBrk="1" latinLnBrk="0" hangingPunct="1">
        <a:spcBef>
          <a:spcPct val="0"/>
        </a:spcBef>
        <a:buNone/>
        <a:defRPr sz="36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dirty="0"/>
              <a:t>Hops: The Why &amp; The Experimental</a:t>
            </a:r>
          </a:p>
        </p:txBody>
      </p:sp>
      <p:pic>
        <p:nvPicPr>
          <p:cNvPr id="5" name="Picture 4"/>
          <p:cNvPicPr>
            <a:picLocks noChangeAspect="1"/>
          </p:cNvPicPr>
          <p:nvPr/>
        </p:nvPicPr>
        <p:blipFill>
          <a:blip r:embed="rId2"/>
          <a:stretch>
            <a:fillRect/>
          </a:stretch>
        </p:blipFill>
        <p:spPr>
          <a:xfrm>
            <a:off x="0" y="3089073"/>
            <a:ext cx="2835560" cy="2854527"/>
          </a:xfrm>
          <a:prstGeom prst="rect">
            <a:avLst/>
          </a:prstGeom>
        </p:spPr>
      </p:pic>
      <p:sp>
        <p:nvSpPr>
          <p:cNvPr id="3" name="Subtitle 2"/>
          <p:cNvSpPr>
            <a:spLocks noGrp="1"/>
          </p:cNvSpPr>
          <p:nvPr>
            <p:ph type="subTitle" idx="1"/>
          </p:nvPr>
        </p:nvSpPr>
        <p:spPr/>
        <p:txBody>
          <a:bodyPr/>
          <a:lstStyle/>
          <a:p>
            <a:endParaRPr lang="en-US" sz="2000" dirty="0"/>
          </a:p>
        </p:txBody>
      </p:sp>
      <p:pic>
        <p:nvPicPr>
          <p:cNvPr id="4" name="Picture 3"/>
          <p:cNvPicPr>
            <a:picLocks noChangeAspect="1"/>
          </p:cNvPicPr>
          <p:nvPr/>
        </p:nvPicPr>
        <p:blipFill>
          <a:blip r:embed="rId3"/>
          <a:stretch>
            <a:fillRect/>
          </a:stretch>
        </p:blipFill>
        <p:spPr>
          <a:xfrm>
            <a:off x="6281737" y="3081337"/>
            <a:ext cx="2862263" cy="2862263"/>
          </a:xfrm>
          <a:prstGeom prst="rect">
            <a:avLst/>
          </a:prstGeom>
        </p:spPr>
      </p:pic>
    </p:spTree>
    <p:extLst>
      <p:ext uri="{BB962C8B-B14F-4D97-AF65-F5344CB8AC3E}">
        <p14:creationId xmlns:p14="http://schemas.microsoft.com/office/powerpoint/2010/main" val="306284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How’d We Get Here</a:t>
            </a:r>
          </a:p>
        </p:txBody>
      </p:sp>
      <p:sp>
        <p:nvSpPr>
          <p:cNvPr id="3" name="Content Placeholder 2"/>
          <p:cNvSpPr>
            <a:spLocks noGrp="1"/>
          </p:cNvSpPr>
          <p:nvPr>
            <p:ph idx="1"/>
          </p:nvPr>
        </p:nvSpPr>
        <p:spPr/>
        <p:txBody>
          <a:bodyPr>
            <a:normAutofit lnSpcReduction="10000"/>
          </a:bodyPr>
          <a:lstStyle/>
          <a:p>
            <a:r>
              <a:rPr lang="en-US" sz="1600" dirty="0"/>
              <a:t>Quick nod to Ted </a:t>
            </a:r>
            <a:r>
              <a:rPr lang="en-US" sz="1600" dirty="0" err="1"/>
              <a:t>Hausotter</a:t>
            </a:r>
            <a:r>
              <a:rPr lang="en-US" sz="1600" dirty="0"/>
              <a:t> on “Getting the most from your Hops!”</a:t>
            </a:r>
          </a:p>
          <a:p>
            <a:r>
              <a:rPr lang="en-US" sz="1600" dirty="0"/>
              <a:t>Look for Jeff Barnes’ “From Field to Brew: Hop Growing and Experimental Brewing”, Saturday @ 2:45 PM.</a:t>
            </a:r>
          </a:p>
          <a:p>
            <a:endParaRPr lang="en-US" sz="1600" dirty="0"/>
          </a:p>
          <a:p>
            <a:r>
              <a:rPr lang="en-US" sz="2000" dirty="0"/>
              <a:t>Recent article in Zymurgy talking about the prehistoric travel of hops.</a:t>
            </a:r>
          </a:p>
          <a:p>
            <a:r>
              <a:rPr lang="en-US" sz="2000" dirty="0"/>
              <a:t>Beer historians cite ‘</a:t>
            </a:r>
            <a:r>
              <a:rPr lang="en-US" sz="2000" dirty="0" err="1"/>
              <a:t>gruit</a:t>
            </a:r>
            <a:r>
              <a:rPr lang="en-US" sz="2000" dirty="0"/>
              <a:t>’ as the original bittering component in beer (technically ale if hops weren’t used) and there are multiple theories as to why hops eventually replaced it.  In the end, who really wants a bunch of flowers and herbs in their beer?</a:t>
            </a:r>
          </a:p>
          <a:p>
            <a:r>
              <a:rPr lang="en-US" sz="2000" dirty="0"/>
              <a:t>Jump ahead many centuries to now, and we are fortunate enough to have around 146 varieties of hops at our disposal with dozens being researched each year.</a:t>
            </a:r>
          </a:p>
        </p:txBody>
      </p:sp>
    </p:spTree>
    <p:extLst>
      <p:ext uri="{BB962C8B-B14F-4D97-AF65-F5344CB8AC3E}">
        <p14:creationId xmlns:p14="http://schemas.microsoft.com/office/powerpoint/2010/main" val="54586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Plant Review</a:t>
            </a:r>
          </a:p>
        </p:txBody>
      </p:sp>
      <p:sp>
        <p:nvSpPr>
          <p:cNvPr id="3" name="Content Placeholder 2"/>
          <p:cNvSpPr>
            <a:spLocks noGrp="1"/>
          </p:cNvSpPr>
          <p:nvPr>
            <p:ph idx="1"/>
          </p:nvPr>
        </p:nvSpPr>
        <p:spPr/>
        <p:txBody>
          <a:bodyPr>
            <a:normAutofit fontScale="85000" lnSpcReduction="20000"/>
          </a:bodyPr>
          <a:lstStyle/>
          <a:p>
            <a:r>
              <a:rPr lang="en-US" sz="2000" dirty="0"/>
              <a:t>The hop plant is a perennial, the rhizome (base), while the growth is not.</a:t>
            </a:r>
          </a:p>
          <a:p>
            <a:r>
              <a:rPr lang="en-US" sz="2000" dirty="0"/>
              <a:t>Male and female plants are usually grown separately to avoid pollination; female produces cones (not flowers), male produces  cones and seeds.  Resins and essential oils are what we as brewers are after and it all hides in the lupulin glands.</a:t>
            </a:r>
          </a:p>
          <a:p>
            <a:pPr lvl="1"/>
            <a:r>
              <a:rPr lang="en-US" sz="1600" dirty="0"/>
              <a:t>Resins = Alpha acids which have to be isomerized by the boil and Beta acids which can contribute a small amount of bitterness when oxidized.  α acids act as a preservative due to antibacterial properties and help protect against gram positive bacteria (lactobacillus and pediococcus mostly).</a:t>
            </a:r>
          </a:p>
          <a:p>
            <a:pPr lvl="1"/>
            <a:r>
              <a:rPr lang="en-US" sz="1600" dirty="0"/>
              <a:t>Essential Oils = aroma which is very volatile and flavor (recent research claims that this may not be true).</a:t>
            </a:r>
          </a:p>
          <a:p>
            <a:r>
              <a:rPr lang="en-US" sz="2000" dirty="0"/>
              <a:t>Plants grown from seeds vary (from crop year to crop year and from hill to hill) to a large enough extent that almost all commercial hops are grown from vegetative propagation (root cutting from established plant or softwood cutting from newly grown steam and leaf).  This insures varietal purity.</a:t>
            </a:r>
          </a:p>
          <a:p>
            <a:r>
              <a:rPr lang="en-US" sz="2000" dirty="0"/>
              <a:t>Generally broken into three different types: bittering (high in α acids, and/or </a:t>
            </a:r>
            <a:r>
              <a:rPr lang="en-US" sz="2000" dirty="0" err="1"/>
              <a:t>humulone</a:t>
            </a:r>
            <a:r>
              <a:rPr lang="en-US" sz="2000" dirty="0"/>
              <a:t>, and/or </a:t>
            </a:r>
            <a:r>
              <a:rPr lang="en-US" sz="2000" dirty="0" err="1"/>
              <a:t>adhumulone</a:t>
            </a:r>
            <a:r>
              <a:rPr lang="en-US" sz="2000" dirty="0"/>
              <a:t>, and/or </a:t>
            </a:r>
            <a:r>
              <a:rPr lang="en-US" sz="2000" dirty="0" err="1"/>
              <a:t>cohumulone</a:t>
            </a:r>
            <a:r>
              <a:rPr lang="en-US" sz="2000" dirty="0"/>
              <a:t>), aroma (high in oils such as </a:t>
            </a:r>
            <a:r>
              <a:rPr lang="en-US" sz="2000" dirty="0" err="1"/>
              <a:t>humulene</a:t>
            </a:r>
            <a:r>
              <a:rPr lang="en-US" sz="2000" dirty="0"/>
              <a:t>, </a:t>
            </a:r>
            <a:r>
              <a:rPr lang="en-US" sz="2000" dirty="0" err="1"/>
              <a:t>caryophyllene</a:t>
            </a:r>
            <a:r>
              <a:rPr lang="en-US" sz="2000" dirty="0"/>
              <a:t>, </a:t>
            </a:r>
            <a:r>
              <a:rPr lang="en-US" sz="2000" dirty="0" err="1"/>
              <a:t>farnesene</a:t>
            </a:r>
            <a:r>
              <a:rPr lang="en-US" sz="2000" dirty="0"/>
              <a:t>, and </a:t>
            </a:r>
            <a:r>
              <a:rPr lang="en-US" sz="2000" dirty="0" err="1"/>
              <a:t>myrcene</a:t>
            </a:r>
            <a:r>
              <a:rPr lang="en-US" sz="2000" dirty="0"/>
              <a:t>), dual-purpose.</a:t>
            </a:r>
          </a:p>
        </p:txBody>
      </p:sp>
    </p:spTree>
    <p:extLst>
      <p:ext uri="{BB962C8B-B14F-4D97-AF65-F5344CB8AC3E}">
        <p14:creationId xmlns:p14="http://schemas.microsoft.com/office/powerpoint/2010/main" val="10333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906327"/>
            <a:ext cx="3496734" cy="1966913"/>
          </a:xfrm>
          <a:prstGeom prst="rect">
            <a:avLst/>
          </a:prstGeom>
        </p:spPr>
      </p:pic>
      <p:sp>
        <p:nvSpPr>
          <p:cNvPr id="2" name="Title 1"/>
          <p:cNvSpPr>
            <a:spLocks noGrp="1"/>
          </p:cNvSpPr>
          <p:nvPr>
            <p:ph type="title"/>
          </p:nvPr>
        </p:nvSpPr>
        <p:spPr/>
        <p:txBody>
          <a:bodyPr/>
          <a:lstStyle/>
          <a:p>
            <a:r>
              <a:rPr lang="en-US" dirty="0"/>
              <a:t>Hops at Deschutes</a:t>
            </a:r>
          </a:p>
        </p:txBody>
      </p:sp>
      <p:sp>
        <p:nvSpPr>
          <p:cNvPr id="3" name="Content Placeholder 2"/>
          <p:cNvSpPr>
            <a:spLocks noGrp="1"/>
          </p:cNvSpPr>
          <p:nvPr>
            <p:ph idx="1"/>
          </p:nvPr>
        </p:nvSpPr>
        <p:spPr>
          <a:xfrm>
            <a:off x="533400" y="1524000"/>
            <a:ext cx="8449734" cy="4038600"/>
          </a:xfrm>
        </p:spPr>
        <p:txBody>
          <a:bodyPr>
            <a:normAutofit fontScale="77500" lnSpcReduction="20000"/>
          </a:bodyPr>
          <a:lstStyle/>
          <a:p>
            <a:r>
              <a:rPr lang="en-US" sz="2000" dirty="0"/>
              <a:t>Whole cones and why.</a:t>
            </a:r>
          </a:p>
          <a:p>
            <a:r>
              <a:rPr lang="en-US" sz="2000" dirty="0"/>
              <a:t>Hop strainer.</a:t>
            </a:r>
          </a:p>
          <a:p>
            <a:pPr lvl="1"/>
            <a:r>
              <a:rPr lang="en-US" sz="1600" dirty="0"/>
              <a:t>Dry hopping vs. hop strainer (reference recent </a:t>
            </a:r>
            <a:r>
              <a:rPr lang="en-US" sz="1600" dirty="0" err="1"/>
              <a:t>Hopsteiner</a:t>
            </a:r>
            <a:r>
              <a:rPr lang="en-US" sz="1600" dirty="0"/>
              <a:t> research on dry hopping impact to IBU).</a:t>
            </a:r>
          </a:p>
          <a:p>
            <a:r>
              <a:rPr lang="en-US" sz="2000" dirty="0"/>
              <a:t>IBU = mg. isomerized α acids/liter.</a:t>
            </a:r>
          </a:p>
          <a:p>
            <a:r>
              <a:rPr lang="en-US" sz="2000" dirty="0"/>
              <a:t>Hop selection: best hops vs. year-to-year consistency.</a:t>
            </a:r>
          </a:p>
          <a:p>
            <a:pPr lvl="1"/>
            <a:r>
              <a:rPr lang="en-US" sz="1600" dirty="0"/>
              <a:t>Pg. 91 of MBAA Raw Mats book for a good review of desirable and undesirable qualities.</a:t>
            </a:r>
          </a:p>
          <a:p>
            <a:pPr lvl="1"/>
            <a:r>
              <a:rPr lang="en-US" sz="1600" dirty="0"/>
              <a:t>Some aromas volatize off during fermentation; garlic and onion being notable ones (Mosaic hops anyone?).  Those same aromas fade from the hop bales as they age.</a:t>
            </a:r>
          </a:p>
          <a:p>
            <a:pPr lvl="1"/>
            <a:r>
              <a:rPr lang="en-US" sz="1600" dirty="0"/>
              <a:t>Evaluating physical condition of hops as well and is a topic being talked about even now.</a:t>
            </a:r>
          </a:p>
          <a:p>
            <a:r>
              <a:rPr lang="en-US" sz="2000" dirty="0"/>
              <a:t>Review our process of rotating hops to address changes during the crop year and from year-to-year.</a:t>
            </a:r>
          </a:p>
          <a:p>
            <a:r>
              <a:rPr lang="en-US" sz="2000" dirty="0"/>
              <a:t>Fresh hop beers and the dosing rates used to adjust for such.</a:t>
            </a:r>
          </a:p>
          <a:p>
            <a:r>
              <a:rPr lang="en-US" sz="2000" dirty="0"/>
              <a:t>Hop products and the reasons Deschutes uses them.</a:t>
            </a:r>
          </a:p>
          <a:p>
            <a:pPr lvl="1"/>
            <a:r>
              <a:rPr lang="en-US" sz="1600" dirty="0"/>
              <a:t>Whole Cone Hops, T-90 and T-45 Pellets, T-35 (hammer milled), C02 Extract.</a:t>
            </a:r>
          </a:p>
          <a:p>
            <a:r>
              <a:rPr lang="en-US" sz="2000" dirty="0"/>
              <a:t>Hop products outside of the scope of Deschutes Brewery.</a:t>
            </a:r>
          </a:p>
          <a:p>
            <a:pPr lvl="1"/>
            <a:r>
              <a:rPr lang="en-US" sz="1600" dirty="0"/>
              <a:t>Light-stable extracts (Rho, Tetra, and </a:t>
            </a:r>
            <a:r>
              <a:rPr lang="en-US" sz="1600" dirty="0" err="1"/>
              <a:t>Hexa</a:t>
            </a:r>
            <a:r>
              <a:rPr lang="en-US" sz="1600" dirty="0"/>
              <a:t> are used to avoid 3-methyl-2-butene-1-thiol (MBT, detectable at 10 parts per trillion)).</a:t>
            </a:r>
          </a:p>
          <a:p>
            <a:r>
              <a:rPr lang="en-US" sz="2000" dirty="0"/>
              <a:t>How and why we use experimental hops…</a:t>
            </a:r>
          </a:p>
          <a:p>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5410200"/>
            <a:ext cx="2404533" cy="1352550"/>
          </a:xfrm>
          <a:prstGeom prst="rect">
            <a:avLst/>
          </a:prstGeom>
        </p:spPr>
      </p:pic>
    </p:spTree>
    <p:extLst>
      <p:ext uri="{BB962C8B-B14F-4D97-AF65-F5344CB8AC3E}">
        <p14:creationId xmlns:p14="http://schemas.microsoft.com/office/powerpoint/2010/main" val="15040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4294"/>
            <a:ext cx="8229600" cy="1143000"/>
          </a:xfrm>
        </p:spPr>
        <p:txBody>
          <a:bodyPr/>
          <a:lstStyle/>
          <a:p>
            <a:pPr algn="l"/>
            <a:r>
              <a:rPr lang="en-US" dirty="0"/>
              <a:t>Hops at Deschutes</a:t>
            </a:r>
          </a:p>
        </p:txBody>
      </p:sp>
      <p:sp>
        <p:nvSpPr>
          <p:cNvPr id="3" name="Content Placeholder 2"/>
          <p:cNvSpPr>
            <a:spLocks noGrp="1"/>
          </p:cNvSpPr>
          <p:nvPr>
            <p:ph idx="1"/>
          </p:nvPr>
        </p:nvSpPr>
        <p:spPr/>
        <p:txBody>
          <a:bodyPr>
            <a:normAutofit/>
          </a:bodyPr>
          <a:lstStyle/>
          <a:p>
            <a:r>
              <a:rPr lang="en-US" sz="1600" dirty="0"/>
              <a:t>Fresh hop beers and the dosing rates used to adjust for such.</a:t>
            </a:r>
          </a:p>
          <a:p>
            <a:pPr lvl="1"/>
            <a:r>
              <a:rPr lang="en-US" sz="1200" dirty="0"/>
              <a:t>‘</a:t>
            </a:r>
            <a:r>
              <a:rPr lang="en-US" sz="1200" dirty="0" err="1"/>
              <a:t>Chasin</a:t>
            </a:r>
            <a:r>
              <a:rPr lang="en-US" sz="1200" dirty="0"/>
              <a:t>’ </a:t>
            </a:r>
            <a:r>
              <a:rPr lang="en-US" sz="1200" dirty="0" err="1"/>
              <a:t>Freshies</a:t>
            </a:r>
            <a:r>
              <a:rPr lang="en-US" sz="1200" dirty="0"/>
              <a:t>’ is a real world example of the garlic and onion volatizing off the year we used fresh Mosaic hops.</a:t>
            </a:r>
          </a:p>
          <a:p>
            <a:r>
              <a:rPr lang="en-US" sz="1600" dirty="0"/>
              <a:t>Hop products and the reasons Deschutes uses them.</a:t>
            </a:r>
          </a:p>
          <a:p>
            <a:pPr lvl="1"/>
            <a:r>
              <a:rPr lang="en-US" sz="1200" dirty="0"/>
              <a:t>Whole Cone Hops, T-90 and T-45 Pellets, T-35 (hammer milled), C02 Extract.</a:t>
            </a:r>
          </a:p>
          <a:p>
            <a:r>
              <a:rPr lang="en-US" sz="1600" dirty="0"/>
              <a:t>Hop products outside of the scope of Deschutes Brewery.</a:t>
            </a:r>
          </a:p>
          <a:p>
            <a:pPr lvl="1"/>
            <a:r>
              <a:rPr lang="en-US" sz="1200" dirty="0"/>
              <a:t>Light-stable extracts (Rho, Tetra, and </a:t>
            </a:r>
            <a:r>
              <a:rPr lang="en-US" sz="1200" dirty="0" err="1"/>
              <a:t>Hexa</a:t>
            </a:r>
            <a:r>
              <a:rPr lang="en-US" sz="1200" dirty="0"/>
              <a:t> are used to avoid 3-methyl-2-butene-1-thiol (MBT, detectable at 10 parts per trillion)).</a:t>
            </a:r>
          </a:p>
          <a:p>
            <a:r>
              <a:rPr lang="en-US" sz="1600" dirty="0"/>
              <a:t>Lab sensory panel: tasting every tank before releasing to bottling or kegging, constantly monitoring IBU throughout the process stream, GCMS used to track aromatic compounds and create brand profiles that allow us to vet process changes.</a:t>
            </a:r>
          </a:p>
          <a:p>
            <a:r>
              <a:rPr lang="en-US" sz="1600" dirty="0"/>
              <a:t>How and why we use experimental hops…</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4724400"/>
            <a:ext cx="1371600" cy="2057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042" y="-8614"/>
            <a:ext cx="2564958" cy="1923719"/>
          </a:xfrm>
          <a:prstGeom prst="rect">
            <a:avLst/>
          </a:prstGeom>
        </p:spPr>
      </p:pic>
      <p:pic>
        <p:nvPicPr>
          <p:cNvPr id="6" name="Picture 5"/>
          <p:cNvPicPr>
            <a:picLocks noChangeAspect="1"/>
          </p:cNvPicPr>
          <p:nvPr/>
        </p:nvPicPr>
        <p:blipFill>
          <a:blip r:embed="rId4"/>
          <a:stretch>
            <a:fillRect/>
          </a:stretch>
        </p:blipFill>
        <p:spPr>
          <a:xfrm>
            <a:off x="5791200" y="4343400"/>
            <a:ext cx="2438400" cy="2438400"/>
          </a:xfrm>
          <a:prstGeom prst="rect">
            <a:avLst/>
          </a:prstGeom>
        </p:spPr>
      </p:pic>
    </p:spTree>
    <p:extLst>
      <p:ext uri="{BB962C8B-B14F-4D97-AF65-F5344CB8AC3E}">
        <p14:creationId xmlns:p14="http://schemas.microsoft.com/office/powerpoint/2010/main" val="240446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Breeding Overview</a:t>
            </a:r>
          </a:p>
        </p:txBody>
      </p:sp>
      <p:sp>
        <p:nvSpPr>
          <p:cNvPr id="3" name="Content Placeholder 2"/>
          <p:cNvSpPr>
            <a:spLocks noGrp="1"/>
          </p:cNvSpPr>
          <p:nvPr>
            <p:ph idx="1"/>
          </p:nvPr>
        </p:nvSpPr>
        <p:spPr/>
        <p:txBody>
          <a:bodyPr>
            <a:normAutofit/>
          </a:bodyPr>
          <a:lstStyle/>
          <a:p>
            <a:r>
              <a:rPr lang="en-US" sz="2000" dirty="0"/>
              <a:t>Most handled through Hop Research Council.  Other notable contributors are Oregon State University and Washington State University.</a:t>
            </a:r>
          </a:p>
          <a:p>
            <a:r>
              <a:rPr lang="en-US" sz="2000" dirty="0"/>
              <a:t>Create new hops with high alpha for bittering and/or unique aroma.</a:t>
            </a:r>
          </a:p>
          <a:p>
            <a:r>
              <a:rPr lang="en-US" sz="2000" dirty="0"/>
              <a:t>Create new hops that are disease and pest resistant (powdery mildew, downy mildew, etc.).</a:t>
            </a:r>
          </a:p>
          <a:p>
            <a:r>
              <a:rPr lang="en-US" sz="2000" dirty="0"/>
              <a:t>Create higher yielding strains of existing varieties.</a:t>
            </a:r>
          </a:p>
          <a:p>
            <a:endParaRPr lang="en-US" dirty="0"/>
          </a:p>
        </p:txBody>
      </p:sp>
    </p:spTree>
    <p:extLst>
      <p:ext uri="{BB962C8B-B14F-4D97-AF65-F5344CB8AC3E}">
        <p14:creationId xmlns:p14="http://schemas.microsoft.com/office/powerpoint/2010/main" val="410444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1"/>
            <a:ext cx="8229600" cy="1143000"/>
          </a:xfrm>
        </p:spPr>
        <p:txBody>
          <a:bodyPr/>
          <a:lstStyle/>
          <a:p>
            <a:pPr algn="l"/>
            <a:r>
              <a:rPr lang="en-US" dirty="0"/>
              <a:t>Advice and Tips</a:t>
            </a:r>
          </a:p>
        </p:txBody>
      </p:sp>
      <p:sp>
        <p:nvSpPr>
          <p:cNvPr id="3" name="Content Placeholder 2"/>
          <p:cNvSpPr>
            <a:spLocks noGrp="1"/>
          </p:cNvSpPr>
          <p:nvPr>
            <p:ph idx="1"/>
          </p:nvPr>
        </p:nvSpPr>
        <p:spPr/>
        <p:txBody>
          <a:bodyPr>
            <a:normAutofit fontScale="62500" lnSpcReduction="20000"/>
          </a:bodyPr>
          <a:lstStyle/>
          <a:p>
            <a:r>
              <a:rPr lang="en-US" dirty="0"/>
              <a:t>Best way to store hops (air, heat, light, and humidity).</a:t>
            </a:r>
          </a:p>
          <a:p>
            <a:pPr lvl="1"/>
            <a:r>
              <a:rPr lang="en-US" dirty="0"/>
              <a:t>Oxidation leads to aromas of cheese (</a:t>
            </a:r>
            <a:r>
              <a:rPr lang="en-US" dirty="0" err="1"/>
              <a:t>isovaleric</a:t>
            </a:r>
            <a:r>
              <a:rPr lang="en-US" dirty="0"/>
              <a:t>).</a:t>
            </a:r>
          </a:p>
          <a:p>
            <a:pPr lvl="1"/>
            <a:r>
              <a:rPr lang="en-US" dirty="0"/>
              <a:t>In the US, typically stored around 26°F.</a:t>
            </a:r>
          </a:p>
          <a:p>
            <a:r>
              <a:rPr lang="en-US" dirty="0"/>
              <a:t>HSI and why it matters.</a:t>
            </a:r>
          </a:p>
          <a:p>
            <a:r>
              <a:rPr lang="en-US" dirty="0"/>
              <a:t>Different ways to use hops for different impact on beer.</a:t>
            </a:r>
          </a:p>
          <a:p>
            <a:r>
              <a:rPr lang="en-US" dirty="0"/>
              <a:t>Aroma &amp; flavor via </a:t>
            </a:r>
            <a:r>
              <a:rPr lang="en-US" dirty="0" err="1"/>
              <a:t>hopback</a:t>
            </a:r>
            <a:r>
              <a:rPr lang="en-US" dirty="0"/>
              <a:t>, describe OSU results in pilot plant.  Dry hopping…</a:t>
            </a:r>
          </a:p>
          <a:p>
            <a:r>
              <a:rPr lang="en-US" dirty="0"/>
              <a:t>The vast majority of utilization happens in the first 60 minutes and falls to the law of diminishing returns rapidly after that.</a:t>
            </a:r>
          </a:p>
          <a:p>
            <a:pPr lvl="1"/>
            <a:r>
              <a:rPr lang="en-US" dirty="0"/>
              <a:t>High pH increases utilization rates as does lower gravity.</a:t>
            </a:r>
          </a:p>
          <a:p>
            <a:pPr lvl="1"/>
            <a:r>
              <a:rPr lang="en-US" dirty="0"/>
              <a:t>Heavy dosing rates impact utilization.</a:t>
            </a:r>
          </a:p>
          <a:p>
            <a:pPr lvl="1"/>
            <a:r>
              <a:rPr lang="en-US" dirty="0"/>
              <a:t>Yeast strain impacts utilization.</a:t>
            </a:r>
          </a:p>
          <a:p>
            <a:r>
              <a:rPr lang="en-US" dirty="0"/>
              <a:t>In general, hops improve foam (stability in particular).</a:t>
            </a:r>
          </a:p>
          <a:p>
            <a:r>
              <a:rPr lang="en-US" dirty="0"/>
              <a:t>Using hop teas or light beer dry hopping to test hop varieties at home.</a:t>
            </a:r>
          </a:p>
          <a:p>
            <a:endParaRPr lang="en-US" dirty="0"/>
          </a:p>
        </p:txBody>
      </p:sp>
      <p:pic>
        <p:nvPicPr>
          <p:cNvPr id="4" name="Picture 3"/>
          <p:cNvPicPr>
            <a:picLocks noChangeAspect="1"/>
          </p:cNvPicPr>
          <p:nvPr/>
        </p:nvPicPr>
        <p:blipFill>
          <a:blip r:embed="rId2"/>
          <a:stretch>
            <a:fillRect/>
          </a:stretch>
        </p:blipFill>
        <p:spPr>
          <a:xfrm>
            <a:off x="6477000" y="0"/>
            <a:ext cx="2700337" cy="2700337"/>
          </a:xfrm>
          <a:prstGeom prst="rect">
            <a:avLst/>
          </a:prstGeom>
        </p:spPr>
      </p:pic>
    </p:spTree>
    <p:extLst>
      <p:ext uri="{BB962C8B-B14F-4D97-AF65-F5344CB8AC3E}">
        <p14:creationId xmlns:p14="http://schemas.microsoft.com/office/powerpoint/2010/main" val="9212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That’s Interesting</a:t>
            </a:r>
          </a:p>
        </p:txBody>
      </p:sp>
      <p:sp>
        <p:nvSpPr>
          <p:cNvPr id="3" name="Content Placeholder 2"/>
          <p:cNvSpPr>
            <a:spLocks noGrp="1"/>
          </p:cNvSpPr>
          <p:nvPr>
            <p:ph idx="1"/>
          </p:nvPr>
        </p:nvSpPr>
        <p:spPr/>
        <p:txBody>
          <a:bodyPr>
            <a:normAutofit/>
          </a:bodyPr>
          <a:lstStyle/>
          <a:p>
            <a:r>
              <a:rPr lang="en-US" sz="2000" dirty="0"/>
              <a:t>Craft beer is predicted to grow 20% through 2020 and hop growers are indicating we may have a worldwide hop shortage next year.</a:t>
            </a:r>
          </a:p>
          <a:p>
            <a:r>
              <a:rPr lang="en-US" sz="2000" dirty="0"/>
              <a:t>Yakima grows roughly 80% of the hops grown in the US.</a:t>
            </a:r>
          </a:p>
          <a:p>
            <a:endParaRPr lang="en-US" sz="2000" dirty="0"/>
          </a:p>
        </p:txBody>
      </p:sp>
      <p:pic>
        <p:nvPicPr>
          <p:cNvPr id="4" name="Picture 3"/>
          <p:cNvPicPr>
            <a:picLocks noChangeAspect="1"/>
          </p:cNvPicPr>
          <p:nvPr/>
        </p:nvPicPr>
        <p:blipFill>
          <a:blip r:embed="rId2"/>
          <a:stretch>
            <a:fillRect/>
          </a:stretch>
        </p:blipFill>
        <p:spPr>
          <a:xfrm>
            <a:off x="2971800" y="2590800"/>
            <a:ext cx="3276600" cy="3352800"/>
          </a:xfrm>
          <a:prstGeom prst="rect">
            <a:avLst/>
          </a:prstGeom>
        </p:spPr>
      </p:pic>
    </p:spTree>
    <p:extLst>
      <p:ext uri="{BB962C8B-B14F-4D97-AF65-F5344CB8AC3E}">
        <p14:creationId xmlns:p14="http://schemas.microsoft.com/office/powerpoint/2010/main" val="3793516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F31F5CE5B68D40A6B44D69FEE4332A" ma:contentTypeVersion="" ma:contentTypeDescription="Create a new document." ma:contentTypeScope="" ma:versionID="13147a2dc2436a2d1809059d62f0dac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DBC349-7D05-4243-894A-269C7537F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4AD7953-A448-4FDD-85F2-DFA318F65F62}">
  <ds:schemaRefs>
    <ds:schemaRef ds:uri="http://schemas.microsoft.com/sharepoint/v3/contenttype/forms"/>
  </ds:schemaRefs>
</ds:datastoreItem>
</file>

<file path=customXml/itemProps3.xml><?xml version="1.0" encoding="utf-8"?>
<ds:datastoreItem xmlns:ds="http://schemas.openxmlformats.org/officeDocument/2006/customXml" ds:itemID="{FCACED4A-10A0-4E0B-810C-E532F3995816}">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3915</TotalTime>
  <Words>980</Words>
  <Application>Microsoft Office PowerPoint</Application>
  <PresentationFormat>On-screen Show (4:3)</PresentationFormat>
  <Paragraphs>61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Calibri</vt:lpstr>
      <vt:lpstr>Office Theme</vt:lpstr>
      <vt:lpstr>Hops: The Why &amp; The Experimental</vt:lpstr>
      <vt:lpstr>How’d We Get Here</vt:lpstr>
      <vt:lpstr>Hop Plant Review</vt:lpstr>
      <vt:lpstr>Hops at Deschutes</vt:lpstr>
      <vt:lpstr>Hops at Deschutes</vt:lpstr>
      <vt:lpstr>Quick Breeding Overview</vt:lpstr>
      <vt:lpstr>Advice and Tips</vt:lpstr>
      <vt:lpstr>That’s Interesting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Billingsley</dc:creator>
  <cp:lastModifiedBy>Delaney Wardell</cp:lastModifiedBy>
  <cp:revision>198</cp:revision>
  <dcterms:created xsi:type="dcterms:W3CDTF">2014-08-19T03:36:07Z</dcterms:created>
  <dcterms:modified xsi:type="dcterms:W3CDTF">2017-03-17T06:16:14Z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0x01010090F31F5CE5B68D40A6B44D69FEE4332A</vt:lpwstr>
  </property>
</Properties>
</file>